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3023"/>
  </p:normalViewPr>
  <p:slideViewPr>
    <p:cSldViewPr snapToGrid="0" snapToObjects="1">
      <p:cViewPr varScale="1">
        <p:scale>
          <a:sx n="74" d="100"/>
          <a:sy n="74" d="100"/>
        </p:scale>
        <p:origin x="13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9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8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8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9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7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4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4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4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3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7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9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C321F-5991-6543-925D-476152773C05}" type="datetimeFigureOut">
              <a:rPr lang="en-US" smtClean="0"/>
              <a:t>3/28/17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2F0FD-BB5C-534A-A970-2F8EBE2B7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3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Antivirals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09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Essential idea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000" dirty="0" smtClean="0"/>
              <a:t>Antiviral </a:t>
            </a:r>
            <a:r>
              <a:rPr lang="en-US" sz="4000" dirty="0"/>
              <a:t>medications have recently been developed for some viral infections while others are still being researched.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E46C0A"/>
                </a:solidFill>
              </a:rPr>
              <a:t>How are bacteria and viruses different?</a:t>
            </a:r>
            <a:endParaRPr lang="en-US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338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Antiretroviral drugs</a:t>
            </a:r>
            <a:br>
              <a:rPr lang="en-US" sz="5400" dirty="0">
                <a:solidFill>
                  <a:srgbClr val="FF0000"/>
                </a:solidFill>
              </a:rPr>
            </a:b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8" y="1335043"/>
            <a:ext cx="8720666" cy="55011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As any antiviral drugs, antiretroviral drugs aim to interfere in HIV’s life cycle and achieve by doing one of the following: </a:t>
            </a:r>
          </a:p>
          <a:p>
            <a:pPr lvl="0"/>
            <a:r>
              <a:rPr lang="en-US" dirty="0"/>
              <a:t>Preventing the virus from binding to the receptor on the CD4</a:t>
            </a:r>
            <a:r>
              <a:rPr lang="en-US" baseline="30000" dirty="0"/>
              <a:t>+</a:t>
            </a:r>
            <a:r>
              <a:rPr lang="en-US" dirty="0"/>
              <a:t> T cell membrane and by doing so preventing the virus from </a:t>
            </a:r>
            <a:r>
              <a:rPr lang="en-US" b="1" dirty="0">
                <a:solidFill>
                  <a:srgbClr val="FF0000"/>
                </a:solidFill>
              </a:rPr>
              <a:t>entering the CD4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r>
              <a:rPr lang="en-US" b="1" dirty="0">
                <a:solidFill>
                  <a:srgbClr val="FF0000"/>
                </a:solidFill>
              </a:rPr>
              <a:t> T cell. </a:t>
            </a:r>
          </a:p>
          <a:p>
            <a:pPr lvl="0"/>
            <a:r>
              <a:rPr lang="en-US" dirty="0"/>
              <a:t>Interfering in the</a:t>
            </a:r>
            <a:r>
              <a:rPr lang="en-US" b="1" dirty="0"/>
              <a:t> </a:t>
            </a:r>
            <a:r>
              <a:rPr lang="en-US" dirty="0"/>
              <a:t>reverse transcription process of the </a:t>
            </a:r>
            <a:r>
              <a:rPr lang="en-US" b="1" dirty="0">
                <a:solidFill>
                  <a:srgbClr val="FF0000"/>
                </a:solidFill>
              </a:rPr>
              <a:t>viral RNA into viral DNA. </a:t>
            </a:r>
          </a:p>
          <a:p>
            <a:pPr lvl="0"/>
            <a:r>
              <a:rPr lang="en-US" dirty="0"/>
              <a:t>Interfering in the integration of the </a:t>
            </a:r>
            <a:r>
              <a:rPr lang="en-US" b="1" dirty="0">
                <a:solidFill>
                  <a:srgbClr val="FF0000"/>
                </a:solidFill>
              </a:rPr>
              <a:t>viral DNA into the CD4</a:t>
            </a:r>
            <a:r>
              <a:rPr lang="en-US" b="1" baseline="30000" dirty="0">
                <a:solidFill>
                  <a:srgbClr val="FF0000"/>
                </a:solidFill>
              </a:rPr>
              <a:t>+</a:t>
            </a:r>
            <a:r>
              <a:rPr lang="en-US" b="1" dirty="0">
                <a:solidFill>
                  <a:srgbClr val="FF0000"/>
                </a:solidFill>
              </a:rPr>
              <a:t> T cell’s chromosome.</a:t>
            </a:r>
          </a:p>
          <a:p>
            <a:pPr lvl="0"/>
            <a:r>
              <a:rPr lang="en-US" dirty="0"/>
              <a:t>Interrupting the </a:t>
            </a:r>
            <a:r>
              <a:rPr lang="en-US" b="1" dirty="0">
                <a:solidFill>
                  <a:srgbClr val="FF0000"/>
                </a:solidFill>
              </a:rPr>
              <a:t>release of new viral particles </a:t>
            </a:r>
            <a:r>
              <a:rPr lang="en-US" dirty="0"/>
              <a:t>from the CD4</a:t>
            </a:r>
            <a:r>
              <a:rPr lang="en-US" baseline="30000" dirty="0"/>
              <a:t>+</a:t>
            </a:r>
            <a:r>
              <a:rPr lang="en-US" dirty="0"/>
              <a:t> T cell’s surface.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24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43" y="587749"/>
            <a:ext cx="8715613" cy="1143000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Difficulties associated with solving the AIDS problems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955" y="1600200"/>
            <a:ext cx="8740226" cy="5096896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/>
              <a:t>HIV viruses can mutate rapidly even within a HIV carrier.</a:t>
            </a:r>
          </a:p>
          <a:p>
            <a:pPr lvl="0"/>
            <a:r>
              <a:rPr lang="en-GB" dirty="0"/>
              <a:t>As HIV targets white blood cells, any antiretroviral drug needs to target white blood cells that are meant to protect us against other pathogens. </a:t>
            </a:r>
            <a:endParaRPr lang="en-US" dirty="0"/>
          </a:p>
          <a:p>
            <a:pPr lvl="0"/>
            <a:r>
              <a:rPr lang="en-GB" dirty="0"/>
              <a:t>HIV lies dormant for a </a:t>
            </a:r>
            <a:r>
              <a:rPr lang="en-GB" dirty="0" smtClean="0"/>
              <a:t>while.</a:t>
            </a:r>
            <a:endParaRPr lang="en-US" dirty="0"/>
          </a:p>
          <a:p>
            <a:pPr lvl="0"/>
            <a:r>
              <a:rPr lang="en-GB" dirty="0"/>
              <a:t>Socioeconomic: high price of antiretroviral drugs, cost to state, access to drugs.</a:t>
            </a:r>
            <a:endParaRPr lang="en-US" dirty="0"/>
          </a:p>
          <a:p>
            <a:pPr lvl="0"/>
            <a:r>
              <a:rPr lang="en-GB" dirty="0"/>
              <a:t>Cultural issues: discrimination, stigma </a:t>
            </a:r>
            <a:r>
              <a:rPr lang="en-US" dirty="0"/>
              <a:t>high price of antiretroviral drugs.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and viral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3600" dirty="0" smtClean="0"/>
              <a:t>Bacterial infections: bronchitis, tuberculosis, throat infections, pneumonia, gastroenteritis, salmonella,  </a:t>
            </a:r>
          </a:p>
          <a:p>
            <a:endParaRPr lang="en-US" sz="3600" dirty="0"/>
          </a:p>
          <a:p>
            <a:r>
              <a:rPr lang="en-US" sz="3600" dirty="0" smtClean="0"/>
              <a:t>Viral infections: AIDS</a:t>
            </a:r>
            <a:r>
              <a:rPr lang="en-US" sz="3600" dirty="0"/>
              <a:t>, influenza, rabies, common cold, small pox, measles, </a:t>
            </a:r>
            <a:r>
              <a:rPr lang="en-US" sz="3600" dirty="0" smtClean="0"/>
              <a:t>polio, </a:t>
            </a:r>
            <a:r>
              <a:rPr lang="en-US" sz="3600" dirty="0" err="1" smtClean="0"/>
              <a:t>ebola</a:t>
            </a:r>
            <a:r>
              <a:rPr lang="en-US" sz="3600" dirty="0" smtClean="0"/>
              <a:t>, SARS,</a:t>
            </a:r>
            <a:r>
              <a:rPr lang="is-IS" sz="3600" dirty="0"/>
              <a:t> </a:t>
            </a:r>
            <a:r>
              <a:rPr lang="is-IS" sz="3600" dirty="0" smtClean="0"/>
              <a:t>birdflu, H1N1, ...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267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4328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Differences between viruses and bacteria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31705"/>
              </p:ext>
            </p:extLst>
          </p:nvPr>
        </p:nvGraphicFramePr>
        <p:xfrm>
          <a:off x="0" y="1143001"/>
          <a:ext cx="9144000" cy="572023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572000"/>
                <a:gridCol w="4572000"/>
              </a:tblGrid>
              <a:tr h="398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Bacteria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Times New Roman"/>
                          <a:cs typeface="Helvetica"/>
                        </a:rPr>
                        <a:t>Viruses – need a host cell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1635876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bacteria are self-reproducing i.e. by cell division – do not need a host </a:t>
                      </a: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viruses are not self-reproducing as they need a host cell to multiply; viruses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insert DNA into host cells – after reproduction the host cell dies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717727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bacteria are able to grow, feed and excrete 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viruses lack any metabolic functions so they do not grow, feed or excrete </a:t>
                      </a:r>
                    </a:p>
                  </a:txBody>
                  <a:tcPr marL="68580" marR="68580" marT="0" marB="0"/>
                </a:tc>
              </a:tr>
              <a:tr h="1308701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bacteria contain organelles such as cytoplasm, cell wall and a nucleus which all perform specific functions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viruses consist only of genetic material and protective coating, no cell wall, no nucleus and no cytoplasm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65435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bacteria are (many times) larger than viruses 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viruses are smaller than bacteria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51171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bacteria have more complex DNA 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viruses have simpler DNA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65435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bacteria mutate/multiply slower than viruses;</a:t>
                      </a:r>
                      <a:endParaRPr lang="en-US" sz="200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viruses mutate/multiply (much) faster than bacteria 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3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Action of antivirals (1)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08" y="1600200"/>
            <a:ext cx="8626092" cy="49755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 viruses do not have the essential cell structures and genetic material to make new viral particles they need to use the structures </a:t>
            </a:r>
            <a:r>
              <a:rPr lang="en-US" dirty="0" smtClean="0"/>
              <a:t>and genetic material in </a:t>
            </a:r>
            <a:r>
              <a:rPr lang="en-US" dirty="0"/>
              <a:t>host </a:t>
            </a:r>
            <a:r>
              <a:rPr lang="en-US" dirty="0" smtClean="0"/>
              <a:t>cells.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Antiviral </a:t>
            </a:r>
            <a:r>
              <a:rPr lang="en-US" dirty="0"/>
              <a:t>drugs all aim to interfere with </a:t>
            </a:r>
            <a:r>
              <a:rPr lang="en-US" dirty="0" smtClean="0"/>
              <a:t>one aspect of the </a:t>
            </a:r>
            <a:r>
              <a:rPr lang="en-US" dirty="0"/>
              <a:t>life cycle of the virus they target by preventing the virus to use the cell’s structures and genetic material in the host cell to make new viral particles.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Action of antivirals (2)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Blocking the virus from entering the host cell by causing </a:t>
            </a:r>
            <a:r>
              <a:rPr lang="en-US" dirty="0" smtClean="0"/>
              <a:t>structural changes </a:t>
            </a:r>
            <a:r>
              <a:rPr lang="en-US" dirty="0"/>
              <a:t>in the cell membrane of the host </a:t>
            </a:r>
            <a:r>
              <a:rPr lang="en-US" dirty="0" smtClean="0"/>
              <a:t>cell or deactivating enzymes. </a:t>
            </a:r>
            <a:endParaRPr lang="en-US" dirty="0"/>
          </a:p>
          <a:p>
            <a:pPr lvl="0"/>
            <a:r>
              <a:rPr lang="en-US" dirty="0"/>
              <a:t>Altering the host cell’s genetic material so it cannot be used by the virus to multiply e.g. prevents the transcription of the viral RNA into </a:t>
            </a:r>
            <a:r>
              <a:rPr lang="en-US" dirty="0" smtClean="0"/>
              <a:t>host </a:t>
            </a:r>
            <a:r>
              <a:rPr lang="en-US" dirty="0"/>
              <a:t>cell DNA. </a:t>
            </a:r>
          </a:p>
          <a:p>
            <a:pPr lvl="0"/>
            <a:r>
              <a:rPr lang="en-US" dirty="0" smtClean="0"/>
              <a:t>Preventing </a:t>
            </a:r>
            <a:r>
              <a:rPr lang="en-US" dirty="0"/>
              <a:t>the virus from multiplying by blocking enzyme activity in the host cell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Preventing the new viral particles from leaving the host cell (neuraminidase inhibitors).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Examples: Tamiflu and </a:t>
            </a:r>
            <a:r>
              <a:rPr lang="en-US" sz="5400" dirty="0" err="1" smtClean="0">
                <a:solidFill>
                  <a:srgbClr val="FF0000"/>
                </a:solidFill>
              </a:rPr>
              <a:t>Relenza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03800"/>
          </a:xfrm>
        </p:spPr>
        <p:txBody>
          <a:bodyPr>
            <a:normAutofit/>
          </a:bodyPr>
          <a:lstStyle/>
          <a:p>
            <a:r>
              <a:rPr lang="en-US" dirty="0"/>
              <a:t>The flu virus has an enzyme called </a:t>
            </a:r>
            <a:r>
              <a:rPr lang="en-US" dirty="0" smtClean="0"/>
              <a:t>neuraminidase (=target molecule of antiviral drug) </a:t>
            </a:r>
            <a:r>
              <a:rPr lang="en-US" dirty="0"/>
              <a:t>that binds with the active </a:t>
            </a:r>
            <a:r>
              <a:rPr lang="en-US" dirty="0" smtClean="0"/>
              <a:t>site in </a:t>
            </a:r>
            <a:r>
              <a:rPr lang="en-US" dirty="0"/>
              <a:t>a substrate molecule called </a:t>
            </a:r>
            <a:r>
              <a:rPr lang="en-US" dirty="0" err="1"/>
              <a:t>sialic</a:t>
            </a:r>
            <a:r>
              <a:rPr lang="en-US" dirty="0"/>
              <a:t> acid that is part of the </a:t>
            </a:r>
            <a:r>
              <a:rPr lang="en-US" dirty="0" smtClean="0"/>
              <a:t>host cell </a:t>
            </a:r>
            <a:r>
              <a:rPr lang="en-US" dirty="0"/>
              <a:t>membrane. </a:t>
            </a:r>
            <a:endParaRPr lang="en-US" dirty="0" smtClean="0"/>
          </a:p>
          <a:p>
            <a:endParaRPr lang="en-US" sz="1800" dirty="0" smtClean="0"/>
          </a:p>
          <a:p>
            <a:r>
              <a:rPr lang="en-US" dirty="0" smtClean="0"/>
              <a:t>This binding action provides </a:t>
            </a:r>
            <a:r>
              <a:rPr lang="en-US" dirty="0"/>
              <a:t>a pathway with a lower activation energy for a reaction that allows new viral particles (after multiplication) to leave the host cell and infect the rest of the body.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0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Tamiflu and </a:t>
            </a:r>
            <a:r>
              <a:rPr lang="en-US" sz="5400" dirty="0" err="1" smtClean="0">
                <a:solidFill>
                  <a:srgbClr val="FF0000"/>
                </a:solidFill>
              </a:rPr>
              <a:t>Relenza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25" y="1461180"/>
            <a:ext cx="8929575" cy="5440362"/>
          </a:xfrm>
        </p:spPr>
        <p:txBody>
          <a:bodyPr>
            <a:normAutofit/>
          </a:bodyPr>
          <a:lstStyle/>
          <a:p>
            <a:r>
              <a:rPr lang="en-US" dirty="0" smtClean="0"/>
              <a:t>Tamiflu and </a:t>
            </a:r>
            <a:r>
              <a:rPr lang="en-US" dirty="0" err="1" smtClean="0"/>
              <a:t>Relenza</a:t>
            </a:r>
            <a:r>
              <a:rPr lang="en-US" dirty="0" smtClean="0"/>
              <a:t> target </a:t>
            </a:r>
            <a:r>
              <a:rPr lang="en-US" dirty="0"/>
              <a:t>the neuraminidase enzyme and inhibit its action by preventing </a:t>
            </a:r>
            <a:r>
              <a:rPr lang="en-US" dirty="0" smtClean="0"/>
              <a:t>it from </a:t>
            </a:r>
            <a:r>
              <a:rPr lang="en-US" dirty="0"/>
              <a:t>binding with the </a:t>
            </a:r>
            <a:r>
              <a:rPr lang="en-US" dirty="0" err="1"/>
              <a:t>sialic</a:t>
            </a:r>
            <a:r>
              <a:rPr lang="en-US" dirty="0"/>
              <a:t> acid. </a:t>
            </a:r>
            <a:r>
              <a:rPr lang="en-US" dirty="0" smtClean="0"/>
              <a:t>How?</a:t>
            </a:r>
          </a:p>
          <a:p>
            <a:endParaRPr lang="en-US" sz="1800" dirty="0" smtClean="0"/>
          </a:p>
          <a:p>
            <a:r>
              <a:rPr lang="en-US" dirty="0" smtClean="0"/>
              <a:t>Tamiflu and </a:t>
            </a:r>
            <a:r>
              <a:rPr lang="en-US" dirty="0" err="1" smtClean="0"/>
              <a:t>Relenza</a:t>
            </a:r>
            <a:r>
              <a:rPr lang="en-US" dirty="0" smtClean="0"/>
              <a:t> can do this as they have </a:t>
            </a:r>
            <a:r>
              <a:rPr lang="en-US" dirty="0"/>
              <a:t>a similar structure to the </a:t>
            </a:r>
            <a:r>
              <a:rPr lang="en-US" dirty="0" err="1"/>
              <a:t>sialic</a:t>
            </a:r>
            <a:r>
              <a:rPr lang="en-US" dirty="0"/>
              <a:t> acid in the cell membrane and can therefore also bond with the active site </a:t>
            </a:r>
            <a:r>
              <a:rPr lang="en-US" dirty="0" smtClean="0"/>
              <a:t>(=receptor) on </a:t>
            </a:r>
            <a:r>
              <a:rPr lang="en-US" dirty="0"/>
              <a:t>the neuraminidase of the virus preventing it from bonding with the </a:t>
            </a:r>
            <a:r>
              <a:rPr lang="en-US" dirty="0" err="1"/>
              <a:t>sialic</a:t>
            </a:r>
            <a:r>
              <a:rPr lang="en-US" dirty="0"/>
              <a:t> acid in the cell membrane.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0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695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Tamiflu and </a:t>
            </a:r>
            <a:r>
              <a:rPr lang="en-US" sz="5400" dirty="0" err="1" smtClean="0">
                <a:solidFill>
                  <a:srgbClr val="FF0000"/>
                </a:solidFill>
              </a:rPr>
              <a:t>Relenza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060503"/>
              </p:ext>
            </p:extLst>
          </p:nvPr>
        </p:nvGraphicFramePr>
        <p:xfrm>
          <a:off x="457200" y="971268"/>
          <a:ext cx="8229600" cy="3352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Arial"/>
                          <a:ea typeface="Times New Roman"/>
                          <a:cs typeface="Helvetica"/>
                        </a:rPr>
                        <a:t>Oseltamivir</a:t>
                      </a: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 (Tamiflu)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Zanamivir (Relenza)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alkenyl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ether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primary amine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carboxyamide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ester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alkenyl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ether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primary amine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Arial"/>
                          <a:ea typeface="Times New Roman"/>
                          <a:cs typeface="Helvetica"/>
                        </a:rPr>
                        <a:t>carboxyamide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carboxyl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hydroxyl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(4)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Some bacterial resistance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  <a:cs typeface="Helvetica"/>
                        </a:rPr>
                        <a:t>Oral </a:t>
                      </a:r>
                      <a:endParaRPr lang="en-US" sz="20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More </a:t>
                      </a:r>
                      <a:r>
                        <a:rPr lang="en-US" sz="20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bacterial resistance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Inhalation – low bioavailability if taken orally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 descr="Screen Shot 2016-02-04 at 11.24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89" y="4459111"/>
            <a:ext cx="3040944" cy="2398889"/>
          </a:xfrm>
          <a:prstGeom prst="rect">
            <a:avLst/>
          </a:prstGeom>
        </p:spPr>
      </p:pic>
      <p:pic>
        <p:nvPicPr>
          <p:cNvPr id="6" name="Picture 5" descr="Screen Shot 2016-02-04 at 11.24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11310"/>
            <a:ext cx="2784828" cy="244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68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AIDS virus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6" y="1600200"/>
            <a:ext cx="8692444" cy="5003800"/>
          </a:xfrm>
        </p:spPr>
        <p:txBody>
          <a:bodyPr>
            <a:normAutofit/>
          </a:bodyPr>
          <a:lstStyle/>
          <a:p>
            <a:r>
              <a:rPr lang="en-US" dirty="0"/>
              <a:t>HIV invades white blood cells or  </a:t>
            </a:r>
            <a:r>
              <a:rPr lang="en-US" dirty="0" smtClean="0"/>
              <a:t>CD4</a:t>
            </a:r>
            <a:r>
              <a:rPr lang="en-US" baseline="30000" dirty="0" smtClean="0"/>
              <a:t>+ </a:t>
            </a:r>
            <a:r>
              <a:rPr lang="en-US" dirty="0" smtClean="0"/>
              <a:t>T cells </a:t>
            </a:r>
            <a:r>
              <a:rPr lang="en-US" dirty="0"/>
              <a:t>and causes the disease AIDS that causes the failure of the immune system </a:t>
            </a:r>
            <a:r>
              <a:rPr lang="en-US" dirty="0" smtClean="0"/>
              <a:t>and this </a:t>
            </a:r>
            <a:r>
              <a:rPr lang="en-US" dirty="0"/>
              <a:t>also allows other life-threatening diseases such as pneumonia and cancer to affect the person carrying the HIV. </a:t>
            </a:r>
            <a:endParaRPr lang="en-US" dirty="0" smtClean="0"/>
          </a:p>
          <a:p>
            <a:endParaRPr lang="en-US" sz="1800" dirty="0" smtClean="0"/>
          </a:p>
          <a:p>
            <a:r>
              <a:rPr lang="en-US" dirty="0" smtClean="0"/>
              <a:t>The </a:t>
            </a:r>
            <a:r>
              <a:rPr lang="en-US" dirty="0"/>
              <a:t>HIV uses its genetic information in the form of RNA to instruct the while blood cell’s DNA to produce new viral particles.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9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832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Helvetica</vt:lpstr>
      <vt:lpstr>Symbol</vt:lpstr>
      <vt:lpstr>Times New Roman</vt:lpstr>
      <vt:lpstr>Arial</vt:lpstr>
      <vt:lpstr>Office Theme</vt:lpstr>
      <vt:lpstr>Antivirals</vt:lpstr>
      <vt:lpstr>Bacterial and viral infections</vt:lpstr>
      <vt:lpstr>Differences between viruses and bacteria</vt:lpstr>
      <vt:lpstr>Action of antivirals (1)</vt:lpstr>
      <vt:lpstr>Action of antivirals (2)</vt:lpstr>
      <vt:lpstr>Examples: Tamiflu and Relenza</vt:lpstr>
      <vt:lpstr>Tamiflu and Relenza</vt:lpstr>
      <vt:lpstr>Tamiflu and Relenza</vt:lpstr>
      <vt:lpstr>AIDS virus</vt:lpstr>
      <vt:lpstr>Antiretroviral drugs </vt:lpstr>
      <vt:lpstr>Difficulties associated with solving the AIDS problems </vt:lpstr>
    </vt:vector>
  </TitlesOfParts>
  <Company>DCS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Antivirals</dc:title>
  <dc:creator>Nico Van De Casteele</dc:creator>
  <cp:lastModifiedBy>Nico Van De Casteele</cp:lastModifiedBy>
  <cp:revision>18</cp:revision>
  <dcterms:created xsi:type="dcterms:W3CDTF">2016-02-04T14:41:43Z</dcterms:created>
  <dcterms:modified xsi:type="dcterms:W3CDTF">2017-03-29T02:36:52Z</dcterms:modified>
</cp:coreProperties>
</file>